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A8F8-A4A8-40FC-BB88-6D740CCA9619}" type="datetimeFigureOut">
              <a:rPr lang="en-GB" smtClean="0"/>
              <a:pPr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C76D-0C3E-4500-A72C-EB6E88A09A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A8F8-A4A8-40FC-BB88-6D740CCA9619}" type="datetimeFigureOut">
              <a:rPr lang="en-GB" smtClean="0"/>
              <a:pPr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C76D-0C3E-4500-A72C-EB6E88A09A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A8F8-A4A8-40FC-BB88-6D740CCA9619}" type="datetimeFigureOut">
              <a:rPr lang="en-GB" smtClean="0"/>
              <a:pPr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C76D-0C3E-4500-A72C-EB6E88A09A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A8F8-A4A8-40FC-BB88-6D740CCA9619}" type="datetimeFigureOut">
              <a:rPr lang="en-GB" smtClean="0"/>
              <a:pPr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C76D-0C3E-4500-A72C-EB6E88A09A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A8F8-A4A8-40FC-BB88-6D740CCA9619}" type="datetimeFigureOut">
              <a:rPr lang="en-GB" smtClean="0"/>
              <a:pPr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C76D-0C3E-4500-A72C-EB6E88A09A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A8F8-A4A8-40FC-BB88-6D740CCA9619}" type="datetimeFigureOut">
              <a:rPr lang="en-GB" smtClean="0"/>
              <a:pPr/>
              <a:t>16/11/2015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C76D-0C3E-4500-A72C-EB6E88A09A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A8F8-A4A8-40FC-BB88-6D740CCA9619}" type="datetimeFigureOut">
              <a:rPr lang="en-GB" smtClean="0"/>
              <a:pPr/>
              <a:t>16/11/2015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C76D-0C3E-4500-A72C-EB6E88A09A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A8F8-A4A8-40FC-BB88-6D740CCA9619}" type="datetimeFigureOut">
              <a:rPr lang="en-GB" smtClean="0"/>
              <a:pPr/>
              <a:t>16/11/2015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C76D-0C3E-4500-A72C-EB6E88A09A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A8F8-A4A8-40FC-BB88-6D740CCA9619}" type="datetimeFigureOut">
              <a:rPr lang="en-GB" smtClean="0"/>
              <a:pPr/>
              <a:t>16/11/2015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C76D-0C3E-4500-A72C-EB6E88A09A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A8F8-A4A8-40FC-BB88-6D740CCA9619}" type="datetimeFigureOut">
              <a:rPr lang="en-GB" smtClean="0"/>
              <a:pPr/>
              <a:t>16/11/2015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C76D-0C3E-4500-A72C-EB6E88A09A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A8F8-A4A8-40FC-BB88-6D740CCA9619}" type="datetimeFigureOut">
              <a:rPr lang="en-GB" smtClean="0"/>
              <a:pPr/>
              <a:t>16/11/2015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C76D-0C3E-4500-A72C-EB6E88A09A2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9A8F8-A4A8-40FC-BB88-6D740CCA9619}" type="datetimeFigureOut">
              <a:rPr lang="en-GB" smtClean="0"/>
              <a:pPr/>
              <a:t>16/11/2015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3C76D-0C3E-4500-A72C-EB6E88A09A2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Georgia" pitchFamily="18" charset="0"/>
              </a:rPr>
              <a:t>Friends of Carnegie Library</a:t>
            </a:r>
            <a:endParaRPr lang="en-GB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Georgia" pitchFamily="18" charset="0"/>
              </a:rPr>
              <a:t>From Culture 2020 Report</a:t>
            </a:r>
            <a:endParaRPr lang="en-GB" sz="4800" dirty="0">
              <a:latin typeface="Georgia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smtClean="0">
                <a:latin typeface="Georgia" pitchFamily="18" charset="0"/>
              </a:rPr>
              <a:t>Unspent Health and Wellbeing Budget</a:t>
            </a:r>
            <a:endParaRPr lang="en-GB" sz="4800" dirty="0">
              <a:latin typeface="Georgia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986755"/>
            <a:ext cx="8456596" cy="475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66" y="0"/>
            <a:ext cx="8921668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Georgia" pitchFamily="18" charset="0"/>
              </a:rPr>
              <a:t>Culture 2020 Report</a:t>
            </a:r>
            <a:endParaRPr lang="en-GB" sz="48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GB" sz="3600" dirty="0"/>
              <a:t>The report uses the following terms:-</a:t>
            </a:r>
          </a:p>
          <a:p>
            <a:pPr>
              <a:buNone/>
            </a:pPr>
            <a:r>
              <a:rPr lang="en-GB" sz="3600" dirty="0"/>
              <a:t>"Healthy Living Centre" is a gym which has a lounge.</a:t>
            </a:r>
          </a:p>
          <a:p>
            <a:pPr>
              <a:buNone/>
            </a:pPr>
            <a:r>
              <a:rPr lang="en-GB" sz="3600" dirty="0"/>
              <a:t>"Neighbourhood Library" is a self-service facility in the gym's lounge offering  "a small selection of books," Wi-Fi access and computers.  In other words not a library.  </a:t>
            </a:r>
          </a:p>
          <a:p>
            <a:pPr>
              <a:buNone/>
            </a:pP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800" dirty="0" smtClean="0">
                <a:latin typeface="Georgia" pitchFamily="18" charset="0"/>
              </a:rPr>
              <a:t>Carnegie, </a:t>
            </a:r>
            <a:r>
              <a:rPr lang="en-GB" sz="4800" dirty="0" err="1" smtClean="0">
                <a:latin typeface="Georgia" pitchFamily="18" charset="0"/>
              </a:rPr>
              <a:t>Minet</a:t>
            </a:r>
            <a:r>
              <a:rPr lang="en-GB" sz="4800" dirty="0" smtClean="0">
                <a:latin typeface="Georgia" pitchFamily="18" charset="0"/>
              </a:rPr>
              <a:t> and Tate South </a:t>
            </a:r>
            <a:r>
              <a:rPr lang="en-GB" sz="4800" smtClean="0">
                <a:latin typeface="Georgia" pitchFamily="18" charset="0"/>
              </a:rPr>
              <a:t>Lambeth </a:t>
            </a:r>
            <a:r>
              <a:rPr lang="en-GB" sz="4800" smtClean="0">
                <a:latin typeface="Georgia" pitchFamily="18" charset="0"/>
              </a:rPr>
              <a:t>2017/18</a:t>
            </a:r>
            <a:endParaRPr lang="en-GB" sz="4800" dirty="0">
              <a:latin typeface="Georgia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Georgia" pitchFamily="18" charset="0"/>
              </a:rPr>
              <a:t>As Libraries</a:t>
            </a:r>
            <a:endParaRPr lang="en-GB" sz="3200" dirty="0">
              <a:latin typeface="Georgia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GB" sz="2500" dirty="0">
                <a:latin typeface="Georgia" pitchFamily="18" charset="0"/>
              </a:rPr>
              <a:t>Carnegie </a:t>
            </a:r>
            <a:r>
              <a:rPr lang="en-GB" sz="2500" dirty="0" smtClean="0">
                <a:latin typeface="Georgia" pitchFamily="18" charset="0"/>
              </a:rPr>
              <a:t>             £200,000</a:t>
            </a:r>
            <a:endParaRPr lang="en-GB" sz="2500" dirty="0">
              <a:latin typeface="Georgia" pitchFamily="18" charset="0"/>
            </a:endParaRPr>
          </a:p>
          <a:p>
            <a:pPr>
              <a:buNone/>
            </a:pPr>
            <a:r>
              <a:rPr lang="en-GB" sz="2500" dirty="0" err="1" smtClean="0">
                <a:latin typeface="Georgia" pitchFamily="18" charset="0"/>
              </a:rPr>
              <a:t>Minet</a:t>
            </a:r>
            <a:r>
              <a:rPr lang="en-GB" sz="2500" dirty="0" smtClean="0">
                <a:latin typeface="Georgia" pitchFamily="18" charset="0"/>
              </a:rPr>
              <a:t> </a:t>
            </a:r>
            <a:r>
              <a:rPr lang="en-GB" sz="2500" dirty="0">
                <a:latin typeface="Georgia" pitchFamily="18" charset="0"/>
              </a:rPr>
              <a:t>	</a:t>
            </a:r>
            <a:r>
              <a:rPr lang="en-GB" sz="2500" dirty="0" smtClean="0">
                <a:latin typeface="Georgia" pitchFamily="18" charset="0"/>
              </a:rPr>
              <a:t>          125,000             </a:t>
            </a:r>
            <a:endParaRPr lang="en-GB" sz="2500" dirty="0">
              <a:latin typeface="Georgia" pitchFamily="18" charset="0"/>
            </a:endParaRPr>
          </a:p>
          <a:p>
            <a:pPr>
              <a:buNone/>
            </a:pPr>
            <a:r>
              <a:rPr lang="en-GB" sz="2500" dirty="0" smtClean="0">
                <a:latin typeface="Georgia" pitchFamily="18" charset="0"/>
              </a:rPr>
              <a:t>Tate </a:t>
            </a:r>
            <a:r>
              <a:rPr lang="en-GB" sz="2500" dirty="0">
                <a:latin typeface="Georgia" pitchFamily="18" charset="0"/>
              </a:rPr>
              <a:t>South </a:t>
            </a:r>
            <a:endParaRPr lang="en-GB" sz="2500" dirty="0" smtClean="0">
              <a:latin typeface="Georgia" pitchFamily="18" charset="0"/>
            </a:endParaRPr>
          </a:p>
          <a:p>
            <a:pPr>
              <a:buNone/>
            </a:pPr>
            <a:r>
              <a:rPr lang="en-GB" sz="2500" dirty="0" smtClean="0">
                <a:latin typeface="Georgia" pitchFamily="18" charset="0"/>
              </a:rPr>
              <a:t>Lambeth                </a:t>
            </a:r>
            <a:r>
              <a:rPr lang="en-GB" sz="2500" u="sng" dirty="0" smtClean="0">
                <a:latin typeface="Georgia" pitchFamily="18" charset="0"/>
              </a:rPr>
              <a:t>  </a:t>
            </a:r>
            <a:r>
              <a:rPr lang="en-GB" sz="2500" u="sng" dirty="0">
                <a:latin typeface="Georgia" pitchFamily="18" charset="0"/>
              </a:rPr>
              <a:t>165,000</a:t>
            </a:r>
            <a:endParaRPr lang="en-GB" sz="2500" dirty="0">
              <a:latin typeface="Georgia" pitchFamily="18" charset="0"/>
            </a:endParaRPr>
          </a:p>
          <a:p>
            <a:pPr>
              <a:buNone/>
            </a:pPr>
            <a:r>
              <a:rPr lang="en-GB" sz="2500" dirty="0">
                <a:latin typeface="Georgia" pitchFamily="18" charset="0"/>
              </a:rPr>
              <a:t>Rounded yearly </a:t>
            </a:r>
            <a:endParaRPr lang="en-GB" sz="2500" dirty="0" smtClean="0">
              <a:latin typeface="Georgia" pitchFamily="18" charset="0"/>
            </a:endParaRPr>
          </a:p>
          <a:p>
            <a:pPr>
              <a:buNone/>
            </a:pPr>
            <a:r>
              <a:rPr lang="en-GB" sz="2500" dirty="0" smtClean="0">
                <a:latin typeface="Georgia" pitchFamily="18" charset="0"/>
              </a:rPr>
              <a:t>total</a:t>
            </a:r>
            <a:r>
              <a:rPr lang="en-GB" sz="2500" dirty="0">
                <a:latin typeface="Georgia" pitchFamily="18" charset="0"/>
              </a:rPr>
              <a:t>						</a:t>
            </a:r>
            <a:r>
              <a:rPr lang="en-GB" sz="2500" dirty="0" smtClean="0">
                <a:latin typeface="Georgia" pitchFamily="18" charset="0"/>
              </a:rPr>
              <a:t>       </a:t>
            </a:r>
            <a:r>
              <a:rPr lang="en-GB" sz="2500" u="sng" dirty="0" smtClean="0">
                <a:latin typeface="Georgia" pitchFamily="18" charset="0"/>
              </a:rPr>
              <a:t>£500,000</a:t>
            </a:r>
            <a:endParaRPr lang="en-GB" sz="2500" dirty="0">
              <a:latin typeface="Georgia" pitchFamily="18" charset="0"/>
            </a:endParaRPr>
          </a:p>
          <a:p>
            <a:pPr>
              <a:buNone/>
            </a:pPr>
            <a:endParaRPr lang="en-GB" sz="2500" dirty="0">
              <a:latin typeface="Georgia" pitchFamily="18" charset="0"/>
            </a:endParaRPr>
          </a:p>
          <a:p>
            <a:pPr>
              <a:buNone/>
            </a:pPr>
            <a:endParaRPr lang="en-GB" sz="2500" dirty="0">
              <a:latin typeface="Georgia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Georgia" pitchFamily="18" charset="0"/>
              </a:rPr>
              <a:t>As Gyms</a:t>
            </a:r>
            <a:endParaRPr lang="en-GB" sz="3200" dirty="0">
              <a:latin typeface="Georgia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500" dirty="0" smtClean="0">
                <a:latin typeface="Georgia" pitchFamily="18" charset="0"/>
              </a:rPr>
              <a:t>From Lambeth   £670,000</a:t>
            </a:r>
          </a:p>
          <a:p>
            <a:pPr>
              <a:buNone/>
            </a:pPr>
            <a:r>
              <a:rPr lang="en-GB" sz="2500" dirty="0" smtClean="0">
                <a:latin typeface="Georgia" pitchFamily="18" charset="0"/>
              </a:rPr>
              <a:t>From GLL, being </a:t>
            </a:r>
          </a:p>
          <a:p>
            <a:pPr>
              <a:buNone/>
            </a:pPr>
            <a:r>
              <a:rPr lang="en-GB" sz="2500" dirty="0" smtClean="0">
                <a:latin typeface="Georgia" pitchFamily="18" charset="0"/>
              </a:rPr>
              <a:t>cross-subsidy from Lambeth Leisure Centres                 ???????</a:t>
            </a:r>
          </a:p>
          <a:p>
            <a:pPr>
              <a:buNone/>
            </a:pPr>
            <a:r>
              <a:rPr lang="en-GB" sz="2500" dirty="0" smtClean="0">
                <a:latin typeface="Georgia" pitchFamily="18" charset="0"/>
              </a:rPr>
              <a:t>The gyms’ takings  </a:t>
            </a:r>
            <a:r>
              <a:rPr lang="en-GB" sz="2500" u="sng" dirty="0" smtClean="0">
                <a:latin typeface="Georgia" pitchFamily="18" charset="0"/>
              </a:rPr>
              <a:t>???????</a:t>
            </a:r>
          </a:p>
          <a:p>
            <a:pPr>
              <a:buNone/>
            </a:pPr>
            <a:r>
              <a:rPr lang="en-GB" sz="2500" dirty="0" smtClean="0">
                <a:latin typeface="Georgia" pitchFamily="18" charset="0"/>
              </a:rPr>
              <a:t>Total                    </a:t>
            </a:r>
            <a:r>
              <a:rPr lang="en-GB" sz="2500" u="sng" dirty="0" smtClean="0">
                <a:latin typeface="Georgia" pitchFamily="18" charset="0"/>
              </a:rPr>
              <a:t>£1 million?</a:t>
            </a:r>
            <a:endParaRPr lang="en-GB" sz="2500" u="sng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Georgia" pitchFamily="18" charset="0"/>
              </a:rPr>
              <a:t>Capital Expenditure</a:t>
            </a:r>
            <a:endParaRPr lang="en-GB" sz="4800" dirty="0">
              <a:latin typeface="Georgia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3200" dirty="0" smtClean="0">
                <a:latin typeface="Georgia" pitchFamily="18" charset="0"/>
              </a:rPr>
              <a:t>Culture 2020 Report includes a budget of £3 million for converting all the three libraries to gyms, that is, </a:t>
            </a:r>
          </a:p>
          <a:p>
            <a:pPr>
              <a:buNone/>
            </a:pPr>
            <a:endParaRPr lang="en-GB" sz="3200" dirty="0" smtClean="0">
              <a:latin typeface="Georgia" pitchFamily="18" charset="0"/>
            </a:endParaRPr>
          </a:p>
          <a:p>
            <a:pPr>
              <a:buNone/>
            </a:pPr>
            <a:r>
              <a:rPr lang="en-GB" sz="3200" dirty="0">
                <a:latin typeface="Georgia" pitchFamily="18" charset="0"/>
              </a:rPr>
              <a:t> </a:t>
            </a:r>
            <a:r>
              <a:rPr lang="en-GB" sz="3200" dirty="0" smtClean="0">
                <a:latin typeface="Georgia" pitchFamily="18" charset="0"/>
              </a:rPr>
              <a:t>   </a:t>
            </a:r>
            <a:r>
              <a:rPr lang="en-GB" sz="3200" b="1" dirty="0" smtClean="0">
                <a:latin typeface="Georgia" pitchFamily="18" charset="0"/>
              </a:rPr>
              <a:t>£1 million </a:t>
            </a:r>
            <a:r>
              <a:rPr lang="en-GB" sz="3200" dirty="0" smtClean="0">
                <a:latin typeface="Georgia" pitchFamily="18" charset="0"/>
              </a:rPr>
              <a:t>each.</a:t>
            </a:r>
            <a:endParaRPr lang="en-GB" sz="3200" dirty="0">
              <a:latin typeface="Georgia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3200" dirty="0" smtClean="0">
                <a:latin typeface="Georgia" pitchFamily="18" charset="0"/>
              </a:rPr>
              <a:t>Earlier advice from an architect for converting  only Carnegie Library into  a Community Hub suggested the cost would be</a:t>
            </a:r>
          </a:p>
          <a:p>
            <a:pPr>
              <a:buNone/>
            </a:pPr>
            <a:r>
              <a:rPr lang="en-GB" sz="3200" dirty="0" smtClean="0">
                <a:latin typeface="Georgia" pitchFamily="18" charset="0"/>
              </a:rPr>
              <a:t>         </a:t>
            </a:r>
            <a:r>
              <a:rPr lang="en-GB" sz="3200" b="1" dirty="0" smtClean="0">
                <a:latin typeface="Georgia" pitchFamily="18" charset="0"/>
              </a:rPr>
              <a:t>£ 3 million</a:t>
            </a:r>
            <a:endParaRPr lang="en-GB" sz="32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39798" y="1011921"/>
            <a:ext cx="6725194" cy="470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Georgia" pitchFamily="18" charset="0"/>
              </a:rPr>
              <a:t>Shadows and Substance</a:t>
            </a:r>
            <a:endParaRPr lang="en-GB" sz="4800" dirty="0">
              <a:latin typeface="Georg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eorgia" pitchFamily="18" charset="0"/>
                        </a:rPr>
                        <a:t>Body</a:t>
                      </a:r>
                      <a:endParaRPr lang="en-GB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eorgia" pitchFamily="18" charset="0"/>
                        </a:rPr>
                        <a:t>Membership</a:t>
                      </a:r>
                      <a:endParaRPr lang="en-GB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eorgia" pitchFamily="18" charset="0"/>
                        </a:rPr>
                        <a:t>Known members</a:t>
                      </a:r>
                      <a:endParaRPr lang="en-GB" sz="2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eorgia" pitchFamily="18" charset="0"/>
                        </a:rPr>
                        <a:t>Steering Group</a:t>
                      </a:r>
                      <a:endParaRPr lang="en-GB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eorgia" pitchFamily="18" charset="0"/>
                        </a:rPr>
                        <a:t>Appointed</a:t>
                      </a:r>
                      <a:r>
                        <a:rPr lang="en-GB" sz="2400" baseline="0" dirty="0" smtClean="0">
                          <a:latin typeface="Georgia" pitchFamily="18" charset="0"/>
                        </a:rPr>
                        <a:t> by Lambeth.</a:t>
                      </a:r>
                      <a:endParaRPr lang="en-GB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eorgia" pitchFamily="18" charset="0"/>
                        </a:rPr>
                        <a:t>Carol Boucher</a:t>
                      </a:r>
                      <a:r>
                        <a:rPr lang="en-GB" sz="2400" smtClean="0">
                          <a:latin typeface="Georgia" pitchFamily="18" charset="0"/>
                        </a:rPr>
                        <a:t>, Fred Taggart </a:t>
                      </a:r>
                      <a:r>
                        <a:rPr lang="en-GB" sz="2400" dirty="0" smtClean="0">
                          <a:latin typeface="Georgia" pitchFamily="18" charset="0"/>
                        </a:rPr>
                        <a:t>and Frances Lamb</a:t>
                      </a:r>
                      <a:endParaRPr lang="en-GB" sz="2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eorgia" pitchFamily="18" charset="0"/>
                        </a:rPr>
                        <a:t>Shadow Trust Board</a:t>
                      </a:r>
                      <a:endParaRPr lang="en-GB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eorgia" pitchFamily="18" charset="0"/>
                        </a:rPr>
                        <a:t>By</a:t>
                      </a:r>
                      <a:r>
                        <a:rPr lang="en-GB" sz="2400" baseline="0" dirty="0" smtClean="0">
                          <a:latin typeface="Georgia" pitchFamily="18" charset="0"/>
                        </a:rPr>
                        <a:t> invitation only.  In the event of a disagreement the majority can expel the minority.</a:t>
                      </a:r>
                      <a:endParaRPr lang="en-GB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eorgia" pitchFamily="18" charset="0"/>
                        </a:rPr>
                        <a:t>Steering Group plus Steve Whaley, Helen Schofield, Cllr Jack Holborn and Phil Isaac</a:t>
                      </a:r>
                      <a:endParaRPr lang="en-GB" sz="2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eorgia" pitchFamily="18" charset="0"/>
                        </a:rPr>
                        <a:t>Carnegie Community Trust</a:t>
                      </a:r>
                      <a:endParaRPr lang="en-GB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eorgia" pitchFamily="18" charset="0"/>
                        </a:rPr>
                        <a:t>Self-appointed.</a:t>
                      </a:r>
                      <a:endParaRPr lang="en-GB" sz="24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latin typeface="Georgia" pitchFamily="18" charset="0"/>
                        </a:rPr>
                        <a:t>Shadow</a:t>
                      </a:r>
                      <a:r>
                        <a:rPr lang="en-GB" sz="2400" baseline="0" dirty="0" smtClean="0">
                          <a:latin typeface="Georgia" pitchFamily="18" charset="0"/>
                        </a:rPr>
                        <a:t> Trust Board less Whaley and Holborn</a:t>
                      </a:r>
                      <a:endParaRPr lang="en-GB" sz="24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n-GB" sz="4800" dirty="0" smtClean="0">
                <a:latin typeface="Georgia" pitchFamily="18" charset="0"/>
              </a:rPr>
              <a:t>From Strength to Strength</a:t>
            </a:r>
            <a:br>
              <a:rPr lang="en-GB" sz="4800" dirty="0" smtClean="0">
                <a:latin typeface="Georgia" pitchFamily="18" charset="0"/>
              </a:rPr>
            </a:br>
            <a:r>
              <a:rPr lang="en-GB" sz="4800" dirty="0" smtClean="0">
                <a:latin typeface="Georgia" pitchFamily="18" charset="0"/>
              </a:rPr>
              <a:t>April to October 2015 over the same period a year earlier</a:t>
            </a:r>
            <a:endParaRPr lang="en-GB" sz="4800" dirty="0">
              <a:latin typeface="Georgia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492895"/>
          <a:ext cx="8229600" cy="3744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677561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Georgia" pitchFamily="18" charset="0"/>
                        </a:rPr>
                        <a:t>Increases </a:t>
                      </a:r>
                      <a:endParaRPr lang="en-GB" sz="3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Georgia" pitchFamily="18" charset="0"/>
                        </a:rPr>
                        <a:t>Visits </a:t>
                      </a:r>
                      <a:endParaRPr lang="en-GB" sz="3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Georgia" pitchFamily="18" charset="0"/>
                        </a:rPr>
                        <a:t>Loans</a:t>
                      </a:r>
                      <a:endParaRPr lang="en-GB" sz="32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818717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Georgia" pitchFamily="18" charset="0"/>
                        </a:rPr>
                        <a:t>Lambeth Libraries overall</a:t>
                      </a:r>
                      <a:endParaRPr lang="en-GB" sz="3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Georgia" pitchFamily="18" charset="0"/>
                        </a:rPr>
                        <a:t> 5.42%</a:t>
                      </a:r>
                      <a:endParaRPr lang="en-GB" sz="3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Georgia" pitchFamily="18" charset="0"/>
                        </a:rPr>
                        <a:t> 2.48%</a:t>
                      </a:r>
                      <a:endParaRPr lang="en-GB" sz="3200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1248139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Georgia" pitchFamily="18" charset="0"/>
                        </a:rPr>
                        <a:t>Carnegie Library</a:t>
                      </a:r>
                      <a:endParaRPr lang="en-GB" sz="3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Georgia" pitchFamily="18" charset="0"/>
                        </a:rPr>
                        <a:t>51.01%</a:t>
                      </a:r>
                      <a:endParaRPr lang="en-GB" sz="3200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latin typeface="Georgia" pitchFamily="18" charset="0"/>
                        </a:rPr>
                        <a:t>24.14%</a:t>
                      </a:r>
                      <a:endParaRPr lang="en-GB" sz="3200" dirty="0"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838"/>
            <a:ext cx="8352928" cy="642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Georgia" pitchFamily="18" charset="0"/>
              </a:rPr>
              <a:t>Secure</a:t>
            </a:r>
            <a:endParaRPr lang="en-GB" sz="5400" dirty="0">
              <a:latin typeface="Georgia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200" dirty="0" smtClean="0">
                <a:latin typeface="Georgia" pitchFamily="18" charset="0"/>
              </a:rPr>
              <a:t>Library</a:t>
            </a:r>
            <a:endParaRPr lang="en-GB" sz="3200" dirty="0">
              <a:latin typeface="Georgia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1560" y="2348880"/>
            <a:ext cx="4040188" cy="3951288"/>
          </a:xfrm>
        </p:spPr>
        <p:txBody>
          <a:bodyPr/>
          <a:lstStyle/>
          <a:p>
            <a:pPr>
              <a:buNone/>
            </a:pPr>
            <a:r>
              <a:rPr lang="en-GB" sz="3200" dirty="0" smtClean="0">
                <a:solidFill>
                  <a:srgbClr val="00B050"/>
                </a:solidFill>
                <a:latin typeface="Georgia" pitchFamily="18" charset="0"/>
              </a:rPr>
              <a:t>Brixton</a:t>
            </a:r>
            <a:r>
              <a:rPr lang="en-GB" dirty="0" smtClean="0">
                <a:solidFill>
                  <a:srgbClr val="00B050"/>
                </a:solidFill>
                <a:latin typeface="Georgia" pitchFamily="18" charset="0"/>
              </a:rPr>
              <a:t> </a:t>
            </a:r>
          </a:p>
          <a:p>
            <a:pPr>
              <a:buNone/>
            </a:pPr>
            <a:endParaRPr lang="en-GB" dirty="0" smtClean="0">
              <a:solidFill>
                <a:srgbClr val="00B05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en-GB" dirty="0" smtClean="0">
                <a:solidFill>
                  <a:srgbClr val="00B050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en-GB" sz="3200" dirty="0" smtClean="0">
                <a:solidFill>
                  <a:srgbClr val="00B050"/>
                </a:solidFill>
                <a:latin typeface="Georgia" pitchFamily="18" charset="0"/>
              </a:rPr>
              <a:t>Clapham</a:t>
            </a:r>
          </a:p>
          <a:p>
            <a:pPr>
              <a:buNone/>
            </a:pPr>
            <a:endParaRPr lang="en-GB" sz="3200" dirty="0" smtClean="0">
              <a:solidFill>
                <a:srgbClr val="00B050"/>
              </a:solidFill>
              <a:latin typeface="Georgia" pitchFamily="18" charset="0"/>
            </a:endParaRPr>
          </a:p>
          <a:p>
            <a:endParaRPr lang="en-GB" dirty="0" smtClean="0">
              <a:solidFill>
                <a:srgbClr val="00B050"/>
              </a:solidFill>
              <a:latin typeface="Georgia" pitchFamily="18" charset="0"/>
            </a:endParaRPr>
          </a:p>
          <a:p>
            <a:pPr>
              <a:buNone/>
            </a:pPr>
            <a:r>
              <a:rPr lang="en-GB" sz="3200" dirty="0" smtClean="0">
                <a:solidFill>
                  <a:srgbClr val="00B050"/>
                </a:solidFill>
                <a:latin typeface="Georgia" pitchFamily="18" charset="0"/>
              </a:rPr>
              <a:t>Streatham</a:t>
            </a:r>
            <a:endParaRPr lang="en-GB" sz="3200" dirty="0">
              <a:solidFill>
                <a:srgbClr val="00B050"/>
              </a:solidFill>
              <a:latin typeface="Georgia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700807"/>
            <a:ext cx="4041775" cy="474067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Georgia" pitchFamily="18" charset="0"/>
              </a:rPr>
              <a:t>Parliamentary Constituency</a:t>
            </a:r>
            <a:endParaRPr lang="en-GB" sz="3200" dirty="0">
              <a:latin typeface="Georgia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GB" sz="3200" dirty="0" smtClean="0">
                <a:latin typeface="Georgia" pitchFamily="18" charset="0"/>
              </a:rPr>
              <a:t>Dulwich</a:t>
            </a:r>
            <a:r>
              <a:rPr lang="en-GB" dirty="0" smtClean="0">
                <a:latin typeface="Georgia" pitchFamily="18" charset="0"/>
              </a:rPr>
              <a:t> </a:t>
            </a:r>
            <a:r>
              <a:rPr lang="en-GB" sz="3200" dirty="0" smtClean="0">
                <a:latin typeface="Georgia" pitchFamily="18" charset="0"/>
              </a:rPr>
              <a:t>and West Norwood</a:t>
            </a:r>
          </a:p>
          <a:p>
            <a:pPr>
              <a:buNone/>
            </a:pPr>
            <a:endParaRPr lang="en-GB" dirty="0">
              <a:latin typeface="Georgia" pitchFamily="18" charset="0"/>
            </a:endParaRPr>
          </a:p>
          <a:p>
            <a:pPr>
              <a:buNone/>
            </a:pPr>
            <a:r>
              <a:rPr lang="en-GB" sz="3200" dirty="0" smtClean="0">
                <a:latin typeface="Georgia" pitchFamily="18" charset="0"/>
              </a:rPr>
              <a:t>Vauxhall</a:t>
            </a:r>
          </a:p>
          <a:p>
            <a:pPr>
              <a:buNone/>
            </a:pPr>
            <a:endParaRPr lang="en-GB" sz="3200" dirty="0" smtClean="0">
              <a:latin typeface="Georgia" pitchFamily="18" charset="0"/>
            </a:endParaRPr>
          </a:p>
          <a:p>
            <a:pPr>
              <a:buNone/>
            </a:pPr>
            <a:endParaRPr lang="en-GB" dirty="0">
              <a:latin typeface="Georgia" pitchFamily="18" charset="0"/>
            </a:endParaRPr>
          </a:p>
          <a:p>
            <a:pPr>
              <a:buNone/>
            </a:pPr>
            <a:r>
              <a:rPr lang="en-GB" sz="3200" dirty="0" smtClean="0">
                <a:latin typeface="Georgia" pitchFamily="18" charset="0"/>
              </a:rPr>
              <a:t>Streatham</a:t>
            </a:r>
            <a:endParaRPr lang="en-GB" sz="32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 smtClean="0">
                <a:latin typeface="Georgia" pitchFamily="18" charset="0"/>
              </a:rPr>
              <a:t>Carnegie Library Users Consultative Group</a:t>
            </a:r>
            <a:endParaRPr lang="en-GB" sz="48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Georgia" pitchFamily="18" charset="0"/>
              </a:rPr>
              <a:t>Friends of Carnegie Library</a:t>
            </a:r>
          </a:p>
          <a:p>
            <a:r>
              <a:rPr lang="en-GB" sz="3600" dirty="0" smtClean="0">
                <a:latin typeface="Georgia" pitchFamily="18" charset="0"/>
              </a:rPr>
              <a:t>Ruskin Readers</a:t>
            </a:r>
          </a:p>
          <a:p>
            <a:r>
              <a:rPr lang="en-GB" sz="3600" dirty="0" smtClean="0">
                <a:latin typeface="Georgia" pitchFamily="18" charset="0"/>
              </a:rPr>
              <a:t>Carnegie Library Chess Club</a:t>
            </a:r>
          </a:p>
          <a:p>
            <a:r>
              <a:rPr lang="en-GB" sz="3600" dirty="0" smtClean="0">
                <a:latin typeface="Georgia" pitchFamily="18" charset="0"/>
              </a:rPr>
              <a:t>Silver Surfers</a:t>
            </a:r>
          </a:p>
          <a:p>
            <a:r>
              <a:rPr lang="en-GB" sz="3600" dirty="0" smtClean="0">
                <a:latin typeface="Georgia" pitchFamily="18" charset="0"/>
              </a:rPr>
              <a:t>Book at Breakfast</a:t>
            </a:r>
          </a:p>
          <a:p>
            <a:r>
              <a:rPr lang="en-GB" sz="3600" dirty="0" smtClean="0">
                <a:latin typeface="Georgia" pitchFamily="18" charset="0"/>
              </a:rPr>
              <a:t>Carnegie Library Book Group</a:t>
            </a:r>
            <a:endParaRPr lang="en-GB" sz="3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Georgia" pitchFamily="18" charset="0"/>
              </a:rPr>
              <a:t>Our Plans</a:t>
            </a:r>
            <a:endParaRPr lang="en-GB" sz="48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>
                <a:latin typeface="Georgia" pitchFamily="18" charset="0"/>
              </a:rPr>
              <a:t>Build on the success of the library as a hub of the local community and healthy living centre with:</a:t>
            </a:r>
          </a:p>
          <a:p>
            <a:r>
              <a:rPr lang="en-GB" dirty="0" smtClean="0">
                <a:latin typeface="Georgia" pitchFamily="18" charset="0"/>
              </a:rPr>
              <a:t>Community-led democratic management of the building</a:t>
            </a:r>
          </a:p>
          <a:p>
            <a:r>
              <a:rPr lang="en-GB" dirty="0" smtClean="0">
                <a:latin typeface="Georgia" pitchFamily="18" charset="0"/>
              </a:rPr>
              <a:t>Opening outside library hours by using a panel of vetted and trained volunteers</a:t>
            </a:r>
          </a:p>
          <a:p>
            <a:r>
              <a:rPr lang="en-GB" dirty="0" smtClean="0">
                <a:latin typeface="Georgia" pitchFamily="18" charset="0"/>
              </a:rPr>
              <a:t>Minimising administration costs and interventions in the building </a:t>
            </a:r>
          </a:p>
          <a:p>
            <a:endParaRPr lang="en-GB" dirty="0" smtClean="0">
              <a:latin typeface="Georgia" pitchFamily="18" charset="0"/>
            </a:endParaRPr>
          </a:p>
          <a:p>
            <a:endParaRPr lang="en-GB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dirty="0" smtClean="0">
                <a:latin typeface="Georgia" pitchFamily="18" charset="0"/>
              </a:rPr>
              <a:t>Funding would stop on 31</a:t>
            </a:r>
            <a:r>
              <a:rPr lang="en-GB" sz="5400" baseline="30000" dirty="0" smtClean="0">
                <a:latin typeface="Georgia" pitchFamily="18" charset="0"/>
              </a:rPr>
              <a:t>st</a:t>
            </a:r>
            <a:r>
              <a:rPr lang="en-GB" sz="5400" dirty="0" smtClean="0">
                <a:latin typeface="Georgia" pitchFamily="18" charset="0"/>
              </a:rPr>
              <a:t> March</a:t>
            </a:r>
            <a:endParaRPr lang="en-GB" sz="5400" dirty="0">
              <a:latin typeface="Georgia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lnSpcReduction="10000"/>
          </a:bodyPr>
          <a:lstStyle/>
          <a:p>
            <a:endParaRPr lang="en-GB" sz="4400" dirty="0" smtClean="0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en-GB" sz="4400" dirty="0" smtClean="0">
                <a:solidFill>
                  <a:srgbClr val="FF0000"/>
                </a:solidFill>
                <a:latin typeface="Georgia" pitchFamily="18" charset="0"/>
              </a:rPr>
              <a:t>Carnegie Library</a:t>
            </a:r>
          </a:p>
          <a:p>
            <a:r>
              <a:rPr lang="en-GB" sz="4400" dirty="0" err="1" smtClean="0">
                <a:solidFill>
                  <a:srgbClr val="FF0000"/>
                </a:solidFill>
                <a:latin typeface="Georgia" pitchFamily="18" charset="0"/>
              </a:rPr>
              <a:t>Minet</a:t>
            </a:r>
            <a:r>
              <a:rPr lang="en-GB" sz="4400" dirty="0" smtClean="0">
                <a:solidFill>
                  <a:srgbClr val="FF0000"/>
                </a:solidFill>
                <a:latin typeface="Georgia" pitchFamily="18" charset="0"/>
              </a:rPr>
              <a:t> Library</a:t>
            </a:r>
          </a:p>
          <a:p>
            <a:r>
              <a:rPr lang="en-GB" sz="4400" dirty="0" smtClean="0">
                <a:solidFill>
                  <a:srgbClr val="FF0000"/>
                </a:solidFill>
                <a:latin typeface="Georgia" pitchFamily="18" charset="0"/>
              </a:rPr>
              <a:t>Tate South Lambeth Library</a:t>
            </a:r>
          </a:p>
          <a:p>
            <a:r>
              <a:rPr lang="en-GB" sz="4400" dirty="0" smtClean="0">
                <a:solidFill>
                  <a:srgbClr val="FF0000"/>
                </a:solidFill>
                <a:latin typeface="Georgia" pitchFamily="18" charset="0"/>
              </a:rPr>
              <a:t>Upper Norwood Library</a:t>
            </a:r>
          </a:p>
          <a:p>
            <a:r>
              <a:rPr lang="en-GB" sz="4400" dirty="0" smtClean="0">
                <a:solidFill>
                  <a:srgbClr val="FF0000"/>
                </a:solidFill>
                <a:latin typeface="Georgia" pitchFamily="18" charset="0"/>
              </a:rPr>
              <a:t>Waterloo Library</a:t>
            </a:r>
            <a:endParaRPr lang="en-GB" sz="44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Georgia" pitchFamily="18" charset="0"/>
              </a:rPr>
              <a:t>Future in doubt</a:t>
            </a:r>
            <a:endParaRPr lang="en-GB" sz="54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FFC000"/>
                </a:solidFill>
                <a:latin typeface="Georgia" pitchFamily="18" charset="0"/>
              </a:rPr>
              <a:t>Dur</a:t>
            </a:r>
            <a:r>
              <a:rPr lang="en-GB" sz="4800" dirty="0" smtClean="0">
                <a:solidFill>
                  <a:srgbClr val="FFC301"/>
                </a:solidFill>
                <a:latin typeface="Georgia" pitchFamily="18" charset="0"/>
              </a:rPr>
              <a:t>ning Library</a:t>
            </a:r>
          </a:p>
          <a:p>
            <a:endParaRPr lang="en-GB" sz="4800" dirty="0" smtClean="0">
              <a:solidFill>
                <a:srgbClr val="FFC301"/>
              </a:solidFill>
              <a:latin typeface="Georgia" pitchFamily="18" charset="0"/>
            </a:endParaRPr>
          </a:p>
          <a:p>
            <a:r>
              <a:rPr lang="en-GB" sz="4800" dirty="0" smtClean="0">
                <a:solidFill>
                  <a:srgbClr val="FFC301"/>
                </a:solidFill>
                <a:latin typeface="Georgia" pitchFamily="18" charset="0"/>
              </a:rPr>
              <a:t>West Norwood Library</a:t>
            </a:r>
            <a:endParaRPr lang="en-GB" sz="4800" dirty="0">
              <a:solidFill>
                <a:srgbClr val="FFC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smtClean="0">
                <a:latin typeface="Georgia" pitchFamily="18" charset="0"/>
              </a:rPr>
              <a:t>Lambeth’s</a:t>
            </a:r>
            <a:r>
              <a:rPr lang="en-GB" dirty="0" smtClean="0">
                <a:latin typeface="Georgia" pitchFamily="18" charset="0"/>
              </a:rPr>
              <a:t> </a:t>
            </a:r>
            <a:r>
              <a:rPr lang="en-GB" sz="5400" dirty="0" smtClean="0">
                <a:latin typeface="Georgia" pitchFamily="18" charset="0"/>
              </a:rPr>
              <a:t>current</a:t>
            </a:r>
            <a:r>
              <a:rPr lang="en-GB" dirty="0" smtClean="0">
                <a:latin typeface="Georgia" pitchFamily="18" charset="0"/>
              </a:rPr>
              <a:t> </a:t>
            </a:r>
            <a:r>
              <a:rPr lang="en-GB" sz="5400" dirty="0" smtClean="0">
                <a:latin typeface="Georgia" pitchFamily="18" charset="0"/>
              </a:rPr>
              <a:t>signal</a:t>
            </a:r>
            <a:endParaRPr lang="en-GB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4400" dirty="0" smtClean="0">
                <a:solidFill>
                  <a:srgbClr val="00B050"/>
                </a:solidFill>
                <a:latin typeface="Georgia" pitchFamily="18" charset="0"/>
              </a:rPr>
              <a:t>Brixton </a:t>
            </a:r>
          </a:p>
          <a:p>
            <a:r>
              <a:rPr lang="en-GB" sz="4400" dirty="0" smtClean="0">
                <a:solidFill>
                  <a:srgbClr val="00B050"/>
                </a:solidFill>
                <a:latin typeface="Georgia" pitchFamily="18" charset="0"/>
              </a:rPr>
              <a:t>Clapham</a:t>
            </a:r>
          </a:p>
          <a:p>
            <a:r>
              <a:rPr lang="en-GB" sz="4200" dirty="0" smtClean="0">
                <a:solidFill>
                  <a:srgbClr val="00B050"/>
                </a:solidFill>
                <a:latin typeface="Georgia" pitchFamily="18" charset="0"/>
              </a:rPr>
              <a:t>Streatham</a:t>
            </a:r>
          </a:p>
          <a:p>
            <a:endParaRPr lang="en-GB" sz="4200" dirty="0" smtClean="0">
              <a:solidFill>
                <a:srgbClr val="00B050"/>
              </a:solidFill>
              <a:latin typeface="Georgia" pitchFamily="18" charset="0"/>
            </a:endParaRPr>
          </a:p>
          <a:p>
            <a:r>
              <a:rPr lang="en-GB" sz="4400" dirty="0" smtClean="0">
                <a:solidFill>
                  <a:srgbClr val="FFC000"/>
                </a:solidFill>
                <a:latin typeface="Georgia" pitchFamily="18" charset="0"/>
              </a:rPr>
              <a:t>Durning</a:t>
            </a:r>
          </a:p>
          <a:p>
            <a:r>
              <a:rPr lang="en-GB" sz="4400" dirty="0" smtClean="0">
                <a:solidFill>
                  <a:srgbClr val="FFC000"/>
                </a:solidFill>
                <a:latin typeface="Georgia" pitchFamily="18" charset="0"/>
              </a:rPr>
              <a:t>West Norwood</a:t>
            </a:r>
          </a:p>
          <a:p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4200" dirty="0" smtClean="0">
                <a:solidFill>
                  <a:srgbClr val="FF0000"/>
                </a:solidFill>
                <a:latin typeface="Georgia" pitchFamily="18" charset="0"/>
              </a:rPr>
              <a:t>Carnegie </a:t>
            </a:r>
          </a:p>
          <a:p>
            <a:r>
              <a:rPr lang="en-GB" sz="4200" dirty="0" err="1" smtClean="0">
                <a:solidFill>
                  <a:srgbClr val="FF0000"/>
                </a:solidFill>
                <a:latin typeface="Georgia" pitchFamily="18" charset="0"/>
              </a:rPr>
              <a:t>Minet</a:t>
            </a:r>
            <a:r>
              <a:rPr lang="en-GB" sz="4200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</a:p>
          <a:p>
            <a:r>
              <a:rPr lang="en-GB" sz="4200" dirty="0" smtClean="0">
                <a:solidFill>
                  <a:srgbClr val="FF0000"/>
                </a:solidFill>
                <a:latin typeface="Georgia" pitchFamily="18" charset="0"/>
              </a:rPr>
              <a:t>Tate South Lambeth </a:t>
            </a:r>
          </a:p>
          <a:p>
            <a:r>
              <a:rPr lang="en-GB" sz="4200" dirty="0" smtClean="0">
                <a:solidFill>
                  <a:srgbClr val="FF0000"/>
                </a:solidFill>
                <a:latin typeface="Georgia" pitchFamily="18" charset="0"/>
              </a:rPr>
              <a:t>Upper Norwood </a:t>
            </a:r>
          </a:p>
          <a:p>
            <a:r>
              <a:rPr lang="en-GB" sz="4200" dirty="0" smtClean="0">
                <a:solidFill>
                  <a:srgbClr val="FF0000"/>
                </a:solidFill>
                <a:latin typeface="Georgia" pitchFamily="18" charset="0"/>
              </a:rPr>
              <a:t>Waterloo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84887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46" y="140582"/>
            <a:ext cx="8876954" cy="638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Georgia" pitchFamily="18" charset="0"/>
              </a:rPr>
              <a:t>A Local Library</a:t>
            </a:r>
            <a:endParaRPr lang="en-GB" sz="54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Georgia" pitchFamily="18" charset="0"/>
              </a:rPr>
              <a:t>Third busiest children’s library in Lambeth</a:t>
            </a:r>
          </a:p>
          <a:p>
            <a:r>
              <a:rPr lang="en-GB" sz="3600" dirty="0" smtClean="0">
                <a:latin typeface="Georgia" pitchFamily="18" charset="0"/>
              </a:rPr>
              <a:t>One in twelve of all Carnegie Library users has a mobility issue</a:t>
            </a:r>
            <a:endParaRPr lang="en-GB" sz="3600" dirty="0">
              <a:latin typeface="Georg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Georgia" pitchFamily="18" charset="0"/>
              </a:rPr>
              <a:t>Adult literacy and chess clubs serve the whole of Lambeth but the volunteers are almost all local to Herne Hill.</a:t>
            </a:r>
            <a:endParaRPr lang="en-GB" sz="3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Georgia" pitchFamily="18" charset="0"/>
              </a:rPr>
              <a:t>Libraries’ Management’s Plan</a:t>
            </a:r>
            <a:endParaRPr lang="en-GB" sz="4800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3600" dirty="0" smtClean="0">
                <a:latin typeface="Georgia" pitchFamily="18" charset="0"/>
              </a:rPr>
              <a:t>Cut demanded by Lambeth </a:t>
            </a:r>
          </a:p>
          <a:p>
            <a:pPr>
              <a:buNone/>
            </a:pPr>
            <a:r>
              <a:rPr lang="en-GB" sz="3600" dirty="0">
                <a:latin typeface="Georgia" pitchFamily="18" charset="0"/>
              </a:rPr>
              <a:t>	</a:t>
            </a:r>
            <a:r>
              <a:rPr lang="en-GB" sz="3600" dirty="0" smtClean="0">
                <a:latin typeface="Georgia" pitchFamily="18" charset="0"/>
              </a:rPr>
              <a:t>          £800,000</a:t>
            </a:r>
          </a:p>
          <a:p>
            <a:pPr>
              <a:buNone/>
            </a:pPr>
            <a:endParaRPr lang="en-GB" sz="3600" b="1" dirty="0" smtClean="0">
              <a:latin typeface="Georgia" pitchFamily="18" charset="0"/>
            </a:endParaRPr>
          </a:p>
          <a:p>
            <a:pPr>
              <a:buNone/>
            </a:pPr>
            <a:r>
              <a:rPr lang="en-GB" sz="3600" b="1" dirty="0" smtClean="0">
                <a:latin typeface="Georgia" pitchFamily="18" charset="0"/>
              </a:rPr>
              <a:t>Less</a:t>
            </a:r>
          </a:p>
          <a:p>
            <a:pPr>
              <a:buNone/>
            </a:pPr>
            <a:r>
              <a:rPr lang="en-GB" sz="3600" dirty="0" smtClean="0">
                <a:latin typeface="Georgia" pitchFamily="18" charset="0"/>
              </a:rPr>
              <a:t>Savings  </a:t>
            </a:r>
            <a:r>
              <a:rPr lang="en-GB" sz="3600" u="sng" dirty="0" smtClean="0">
                <a:latin typeface="Georgia" pitchFamily="18" charset="0"/>
              </a:rPr>
              <a:t>250,000</a:t>
            </a:r>
          </a:p>
          <a:p>
            <a:pPr>
              <a:buNone/>
            </a:pPr>
            <a:r>
              <a:rPr lang="en-GB" sz="3600" dirty="0" smtClean="0">
                <a:latin typeface="Georgia" pitchFamily="18" charset="0"/>
              </a:rPr>
              <a:t>Needed</a:t>
            </a:r>
            <a:r>
              <a:rPr lang="en-GB" sz="3600" u="sng" dirty="0" smtClean="0">
                <a:latin typeface="Georgia" pitchFamily="18" charset="0"/>
              </a:rPr>
              <a:t> £550,000 </a:t>
            </a:r>
            <a:endParaRPr lang="en-GB" sz="3600" u="sng" dirty="0">
              <a:latin typeface="Georg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3600" dirty="0" smtClean="0">
                <a:latin typeface="Georgia" pitchFamily="18" charset="0"/>
              </a:rPr>
              <a:t>From “endowment” </a:t>
            </a:r>
          </a:p>
          <a:p>
            <a:pPr>
              <a:buNone/>
            </a:pPr>
            <a:r>
              <a:rPr lang="en-GB" sz="3600" dirty="0">
                <a:latin typeface="Georgia" pitchFamily="18" charset="0"/>
              </a:rPr>
              <a:t> </a:t>
            </a:r>
            <a:r>
              <a:rPr lang="en-GB" sz="3600" dirty="0" smtClean="0">
                <a:latin typeface="Georgia" pitchFamily="18" charset="0"/>
              </a:rPr>
              <a:t>            £250,000</a:t>
            </a:r>
          </a:p>
          <a:p>
            <a:pPr>
              <a:buNone/>
            </a:pPr>
            <a:r>
              <a:rPr lang="en-GB" sz="3600" dirty="0">
                <a:latin typeface="Georgia" pitchFamily="18" charset="0"/>
              </a:rPr>
              <a:t> </a:t>
            </a:r>
            <a:r>
              <a:rPr lang="en-GB" sz="3600" dirty="0" smtClean="0">
                <a:latin typeface="Georgia" pitchFamily="18" charset="0"/>
              </a:rPr>
              <a:t> Add</a:t>
            </a:r>
          </a:p>
          <a:p>
            <a:pPr>
              <a:buNone/>
            </a:pPr>
            <a:r>
              <a:rPr lang="en-GB" sz="3600" dirty="0" smtClean="0">
                <a:latin typeface="Georgia" pitchFamily="18" charset="0"/>
              </a:rPr>
              <a:t>From  </a:t>
            </a:r>
          </a:p>
          <a:p>
            <a:pPr>
              <a:buNone/>
            </a:pPr>
            <a:r>
              <a:rPr lang="en-GB" sz="3600" dirty="0" smtClean="0">
                <a:latin typeface="Georgia" pitchFamily="18" charset="0"/>
              </a:rPr>
              <a:t>Unspent </a:t>
            </a:r>
            <a:r>
              <a:rPr lang="en-GB" sz="3600" u="sng" dirty="0" smtClean="0">
                <a:latin typeface="Georgia" pitchFamily="18" charset="0"/>
              </a:rPr>
              <a:t>300,000</a:t>
            </a:r>
          </a:p>
          <a:p>
            <a:pPr>
              <a:buNone/>
            </a:pPr>
            <a:r>
              <a:rPr lang="en-GB" sz="3600" dirty="0" smtClean="0">
                <a:latin typeface="Georgia" pitchFamily="18" charset="0"/>
              </a:rPr>
              <a:t>Found  </a:t>
            </a:r>
            <a:r>
              <a:rPr lang="en-GB" sz="3600" u="sng" dirty="0" smtClean="0">
                <a:latin typeface="Georgia" pitchFamily="18" charset="0"/>
              </a:rPr>
              <a:t>£550,000</a:t>
            </a:r>
            <a:endParaRPr lang="en-GB" sz="36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447</Words>
  <Application>Microsoft Office PowerPoint</Application>
  <PresentationFormat>On-screen Show (4:3)</PresentationFormat>
  <Paragraphs>118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Friends of Carnegie Library</vt:lpstr>
      <vt:lpstr>Secure</vt:lpstr>
      <vt:lpstr>Funding would stop on 31st March</vt:lpstr>
      <vt:lpstr>Future in doubt</vt:lpstr>
      <vt:lpstr>Lambeth’s current signal</vt:lpstr>
      <vt:lpstr>Slide 6</vt:lpstr>
      <vt:lpstr>Slide 7</vt:lpstr>
      <vt:lpstr>A Local Library</vt:lpstr>
      <vt:lpstr>Libraries’ Management’s Plan</vt:lpstr>
      <vt:lpstr>From Culture 2020 Report</vt:lpstr>
      <vt:lpstr>Unspent Health and Wellbeing Budget</vt:lpstr>
      <vt:lpstr>Slide 12</vt:lpstr>
      <vt:lpstr>Culture 2020 Report</vt:lpstr>
      <vt:lpstr>Carnegie, Minet and Tate South Lambeth 2017/18</vt:lpstr>
      <vt:lpstr>Capital Expenditure</vt:lpstr>
      <vt:lpstr>Slide 16</vt:lpstr>
      <vt:lpstr>Shadows and Substance</vt:lpstr>
      <vt:lpstr>From Strength to Strength April to October 2015 over the same period a year earlier</vt:lpstr>
      <vt:lpstr>Slide 19</vt:lpstr>
      <vt:lpstr>Carnegie Library Users Consultative Group</vt:lpstr>
      <vt:lpstr>Our Plans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 of Carnegie Library</dc:title>
  <dc:creator>Stephen Carlill</dc:creator>
  <cp:lastModifiedBy>Stephen Carlill</cp:lastModifiedBy>
  <cp:revision>48</cp:revision>
  <dcterms:created xsi:type="dcterms:W3CDTF">2015-11-15T10:22:22Z</dcterms:created>
  <dcterms:modified xsi:type="dcterms:W3CDTF">2015-11-16T10:08:30Z</dcterms:modified>
</cp:coreProperties>
</file>